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1302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9a9853b28a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9a9853b28a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9a9853b28a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9a9853b28a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9a9853b28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9a9853b28a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9a9853b28a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9a9853b28a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9a9853b28a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9a9853b28a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9a3f45b556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9a3f45b556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9a9853b28a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9a9853b28a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9a9853b28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9a9853b28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shows different epidemic models within scale-free networks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analyze random networks, but most contact networks end up being more scale-free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Viruses that are hard to pass from person to person can still spread in a scale-free network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hub is more likely to be infected since it has many connections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a hub is infected, it can pass the disease on to many other nodes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Similar properties between scale-free and high k2 networks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9a9853b2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9a9853b28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4,781 randomly selected Swedes asked to estimate their total number of sexual partners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9a9853b28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9a9853b28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9a9853b28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9a9853b28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9a9853b28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9a9853b28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air transportation, we have accurate data of the network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local contact networks, we usually lack sufficient data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9a9853b28a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9a9853b28a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Cell phone based technologies may be able to improve the accuracy of these types of networks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Networks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Sean Patch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Location Network</a:t>
            </a:r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25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Nodes are locations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Edges are individual movement between locations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Also scale-free</a:t>
            </a:r>
            <a:endParaRPr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Many nodes with small degrees - homes</a:t>
            </a:r>
            <a:endParaRPr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Hubs with very large degrees</a:t>
            </a:r>
            <a:endParaRPr/>
          </a:p>
          <a:p>
            <a:pPr marL="1371600" lvl="2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Malls, airports, schools, supermarkets</a:t>
            </a:r>
            <a:endParaRPr/>
          </a:p>
          <a:p>
            <a:pPr marL="1371600" lvl="2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Connected to many smaller locations - homes/offices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Hubs can rapidly spread a pathogen to many locations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6" name="Google Shape;126;p22"/>
          <p:cNvPicPr preferRelativeResize="0"/>
          <p:nvPr/>
        </p:nvPicPr>
        <p:blipFill rotWithShape="1">
          <a:blip r:embed="rId3">
            <a:alphaModFix/>
          </a:blip>
          <a:srcRect b="9074"/>
          <a:stretch/>
        </p:blipFill>
        <p:spPr>
          <a:xfrm>
            <a:off x="4572000" y="1046800"/>
            <a:ext cx="4265801" cy="269434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Viruses</a:t>
            </a:r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23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spread similarly to real pathogens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Contact network depends on nature of virus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Email - spreads to email addresses found on computer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Email network - scale-free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Communication protocols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Also scale-free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IP addresses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Fully-connected local IP network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MMS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Mobile call network - scale-free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Bluetooth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Physical proximity</a:t>
            </a:r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7800" y="1152475"/>
            <a:ext cx="3604499" cy="270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1"/>
          </p:nvPr>
        </p:nvSpPr>
        <p:spPr>
          <a:xfrm>
            <a:off x="311700" y="1168950"/>
            <a:ext cx="6128400" cy="36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Contact networks affect the spread of biological and digital viruses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Modern technology allows for the mapping of these networks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contact networks are scale-free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STD network, air transportation, location network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Those that are not scale-free usually have high〈k</a:t>
            </a:r>
            <a:r>
              <a:rPr lang="en" baseline="30000"/>
              <a:t>2</a:t>
            </a:r>
            <a:r>
              <a:rPr lang="en"/>
              <a:t>〉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Local contact network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Heterogenous property of scale-free and large〈k2〉networks allows for the spread of even weak viruses</a:t>
            </a:r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Barabási, A.-L. (2016). </a:t>
            </a:r>
            <a:r>
              <a:rPr lang="en" i="1"/>
              <a:t>Network Science</a:t>
            </a:r>
            <a:r>
              <a:rPr lang="en"/>
              <a:t>. Cambridge University Press.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Network Epidemics Background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Sexually Transmitted Diseases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Airborne Diseases</a:t>
            </a:r>
            <a:endParaRPr sz="24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lphaLcPeriod"/>
            </a:pPr>
            <a:r>
              <a:rPr lang="en" sz="2000"/>
              <a:t>Global Travel Network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lphaLcPeriod"/>
            </a:pPr>
            <a:r>
              <a:rPr lang="en" sz="2000"/>
              <a:t>Local Contact Network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lphaLcPeriod"/>
            </a:pPr>
            <a:r>
              <a:rPr lang="en" sz="2000"/>
              <a:t>Location Network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Digital Viruses</a:t>
            </a:r>
            <a:endParaRPr sz="2400"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 Models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Assumed that any individual can contact any other individual</a:t>
            </a:r>
            <a:endParaRPr sz="22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False: only close proximity can spread a pathogen</a:t>
            </a:r>
            <a:endParaRPr sz="18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Assumed that all individuals have a similar number of connections (〈k〉)</a:t>
            </a:r>
            <a:endParaRPr sz="22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False: many contact networks are scale-free, so〈k〉cannot characterize the network</a:t>
            </a:r>
            <a:endParaRPr sz="18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New model: use degree k as a variable</a:t>
            </a:r>
            <a:endParaRPr sz="2200"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 Epidemics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3198475"/>
            <a:ext cx="7674900" cy="18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𝛕 - characteristic time (time to spread to ~36% of population)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λ</a:t>
            </a:r>
            <a:r>
              <a:rPr lang="en" baseline="-25000"/>
              <a:t>c</a:t>
            </a:r>
            <a:r>
              <a:rPr lang="en"/>
              <a:t> - epidemic threshold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Both of these are affected by〈k</a:t>
            </a:r>
            <a:r>
              <a:rPr lang="en" baseline="30000"/>
              <a:t>2</a:t>
            </a:r>
            <a:r>
              <a:rPr lang="en"/>
              <a:t>〉 (second moment)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scale-free networks: as N →∞, 〈k</a:t>
            </a:r>
            <a:r>
              <a:rPr lang="en" baseline="30000"/>
              <a:t>2</a:t>
            </a:r>
            <a:r>
              <a:rPr lang="en"/>
              <a:t>〉→∞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/>
              <a:t>𝛕→0, λc→0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150" y="1017734"/>
            <a:ext cx="8300026" cy="215789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Sexually Transmitted Diseases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282600" y="1481500"/>
            <a:ext cx="4289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HIV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Survey of 4,781 randomly selected Swedes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Scale-free network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High</a:t>
            </a:r>
            <a:r>
              <a:rPr lang="en" sz="1700"/>
              <a:t>〈k</a:t>
            </a:r>
            <a:r>
              <a:rPr lang="en" sz="1700" baseline="30000"/>
              <a:t>2</a:t>
            </a:r>
            <a:r>
              <a:rPr lang="en" sz="1700"/>
              <a:t>〉</a:t>
            </a:r>
            <a:endParaRPr sz="13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First empirical evidence of the relevance of scale-free networks in the spread of pathogens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550" y="1170125"/>
            <a:ext cx="4267051" cy="31713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Airborne Diseases</a:t>
            </a: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243725"/>
            <a:ext cx="3146100" cy="25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Influenza, SARS, H1N1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Spread through close physical proximity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Two levels to analyze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Global Travel Network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○"/>
            </a:pPr>
            <a:r>
              <a:rPr lang="en"/>
              <a:t>Local Contact Network</a:t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5100" y="916925"/>
            <a:ext cx="5381400" cy="321202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Global Travel Network</a:t>
            </a: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486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Air travel determines how fast the pathogen can move around the planet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Air Transportation Network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Airports as nodes,           direct flights as edges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Scale-free</a:t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5500" y="913525"/>
            <a:ext cx="4496801" cy="3202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4335500" y="4080075"/>
            <a:ext cx="3239700" cy="29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2002 Air Transportation Network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/>
              <a:t>γ =1.8 ±0.2</a:t>
            </a:r>
            <a:endParaRPr sz="1500"/>
          </a:p>
        </p:txBody>
      </p:sp>
      <p:sp>
        <p:nvSpPr>
          <p:cNvPr id="102" name="Google Shape;102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 Contact Network</a:t>
            </a:r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232200" y="1291675"/>
            <a:ext cx="4253400" cy="268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Face-to-face interactions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be difficult to determine precise contact network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Data is usually lacking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RFID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Radio Frequency Identification</a:t>
            </a: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3925" y="945800"/>
            <a:ext cx="4482125" cy="298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RFID</a:t>
            </a:r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48025" y="1042150"/>
            <a:ext cx="4822500" cy="34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Digital badge that detects proximity to other badges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Interactions detected between individuals who wear the badge and face each other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 scale-free, but large〈k</a:t>
            </a:r>
            <a:r>
              <a:rPr lang="en" baseline="30000"/>
              <a:t>2</a:t>
            </a:r>
            <a:r>
              <a:rPr lang="en"/>
              <a:t>〉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Duration of interaction follows power law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Cumulative interaction time follows power law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Interactions not recorded by RFID may still spread pathogen</a:t>
            </a: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3888" y="733075"/>
            <a:ext cx="4005524" cy="34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4870688" y="4192625"/>
            <a:ext cx="4028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High school contact network captured with RFIDs</a:t>
            </a:r>
            <a:endParaRPr sz="1400"/>
          </a:p>
        </p:txBody>
      </p:sp>
      <p:sp>
        <p:nvSpPr>
          <p:cNvPr id="119" name="Google Shape;11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621</Words>
  <Application>Microsoft Office PowerPoint</Application>
  <PresentationFormat>On-screen Show (16:9)</PresentationFormat>
  <Paragraphs>111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Simple Dark</vt:lpstr>
      <vt:lpstr>Contact Networks</vt:lpstr>
      <vt:lpstr>Outline</vt:lpstr>
      <vt:lpstr>Previous Models</vt:lpstr>
      <vt:lpstr>Network Epidemics</vt:lpstr>
      <vt:lpstr>Sexually Transmitted Diseases</vt:lpstr>
      <vt:lpstr>Airborne Diseases</vt:lpstr>
      <vt:lpstr>Global Travel Network</vt:lpstr>
      <vt:lpstr>Local Contact Network</vt:lpstr>
      <vt:lpstr>RFID</vt:lpstr>
      <vt:lpstr>Location Network</vt:lpstr>
      <vt:lpstr>Digital Viruses</vt:lpstr>
      <vt:lpstr>Conclusion</vt:lpstr>
      <vt:lpstr>Questions?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Contact Networks</dc:title>
  <dc:creator>Szymanski, Bolek</dc:creator>
  <cp:lastModifiedBy>Szymanski, Bolek</cp:lastModifiedBy>
  <cp:revision>1</cp:revision>
  <dcterms:modified xsi:type="dcterms:W3CDTF">2022-11-28T10:25:55Z</dcterms:modified>
</cp:coreProperties>
</file>